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lear Sans" panose="020B0604020202020204" charset="0"/>
      <p:regular r:id="rId24"/>
    </p:embeddedFont>
    <p:embeddedFont>
      <p:font typeface="Clear Sans Bold" panose="020B0604020202020204" charset="0"/>
      <p:regular r:id="rId25"/>
    </p:embeddedFont>
    <p:embeddedFont>
      <p:font typeface="Open Sans 1" panose="020B0604020202020204" charset="0"/>
      <p:regular r:id="rId26"/>
    </p:embeddedFont>
    <p:embeddedFont>
      <p:font typeface="Open Sans 2" panose="020B0604020202020204" charset="0"/>
      <p:regular r:id="rId27"/>
    </p:embeddedFont>
    <p:embeddedFont>
      <p:font typeface="Open Sans 2 Bold" panose="020B0604020202020204" charset="0"/>
      <p:regular r:id="rId28"/>
    </p:embeddedFont>
    <p:embeddedFont>
      <p:font typeface="Sansation Bold" panose="020B06040202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svg"/><Relationship Id="rId5" Type="http://schemas.openxmlformats.org/officeDocument/2006/relationships/image" Target="../media/image8.sv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svg"/><Relationship Id="rId3" Type="http://schemas.openxmlformats.org/officeDocument/2006/relationships/image" Target="../media/image14.svg"/><Relationship Id="rId7" Type="http://schemas.openxmlformats.org/officeDocument/2006/relationships/image" Target="../media/image34.svg"/><Relationship Id="rId12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utorialsninja.com/demo/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sv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sv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45947" y="216513"/>
            <a:ext cx="4016898" cy="1807462"/>
          </a:xfrm>
          <a:custGeom>
            <a:avLst/>
            <a:gdLst/>
            <a:ahLst/>
            <a:cxnLst/>
            <a:rect l="l" t="t" r="r" b="b"/>
            <a:pathLst>
              <a:path w="4016898" h="1807462">
                <a:moveTo>
                  <a:pt x="0" y="0"/>
                </a:moveTo>
                <a:lnTo>
                  <a:pt x="4016898" y="0"/>
                </a:lnTo>
                <a:lnTo>
                  <a:pt x="4016898" y="1807462"/>
                </a:lnTo>
                <a:lnTo>
                  <a:pt x="0" y="1807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452322" y="216513"/>
            <a:ext cx="2343583" cy="2446329"/>
          </a:xfrm>
          <a:custGeom>
            <a:avLst/>
            <a:gdLst/>
            <a:ahLst/>
            <a:cxnLst/>
            <a:rect l="l" t="t" r="r" b="b"/>
            <a:pathLst>
              <a:path w="2343583" h="2446329">
                <a:moveTo>
                  <a:pt x="0" y="0"/>
                </a:moveTo>
                <a:lnTo>
                  <a:pt x="2343583" y="0"/>
                </a:lnTo>
                <a:lnTo>
                  <a:pt x="2343583" y="2446329"/>
                </a:lnTo>
                <a:lnTo>
                  <a:pt x="0" y="244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6585140"/>
            <a:ext cx="734281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 spc="89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Realisée par : Nourelhouda SAIED</a:t>
            </a:r>
          </a:p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3000" spc="89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                          Khawla BOUGHATTAS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4627" y="3023903"/>
            <a:ext cx="12873217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19"/>
              </a:lnSpc>
              <a:spcBef>
                <a:spcPct val="0"/>
              </a:spcBef>
            </a:pPr>
            <a:r>
              <a:rPr lang="en-US" sz="5349" b="1" spc="16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AUTOMATISATION DES TESTS POUR LA FONCTION DE RECHERCHE D’UN SITE E-COMMERCE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6021" y="9503853"/>
            <a:ext cx="12626735" cy="331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1800" spc="53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2025/2026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9650" y="6585140"/>
            <a:ext cx="611259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3000" spc="89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Encadrée par : Mme Ines JMEL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48280" y="8219220"/>
            <a:ext cx="12626735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49"/>
              </a:lnSpc>
              <a:spcBef>
                <a:spcPct val="0"/>
              </a:spcBef>
            </a:pPr>
            <a:r>
              <a:rPr lang="en-US" sz="2299" spc="68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rPr>
              <a:t>Classe: IDSD-ID</a:t>
            </a:r>
          </a:p>
        </p:txBody>
      </p:sp>
      <p:sp>
        <p:nvSpPr>
          <p:cNvPr id="9" name="AutoShape 9"/>
          <p:cNvSpPr/>
          <p:nvPr/>
        </p:nvSpPr>
        <p:spPr>
          <a:xfrm>
            <a:off x="3094627" y="2790540"/>
            <a:ext cx="12673798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AutoShape 10"/>
          <p:cNvSpPr/>
          <p:nvPr/>
        </p:nvSpPr>
        <p:spPr>
          <a:xfrm>
            <a:off x="3094627" y="2885790"/>
            <a:ext cx="12673798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>
            <a:off x="3094627" y="5505165"/>
            <a:ext cx="12673798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2" name="AutoShape 12"/>
          <p:cNvSpPr/>
          <p:nvPr/>
        </p:nvSpPr>
        <p:spPr>
          <a:xfrm>
            <a:off x="3104152" y="5619465"/>
            <a:ext cx="12673798" cy="0"/>
          </a:xfrm>
          <a:prstGeom prst="line">
            <a:avLst/>
          </a:prstGeom>
          <a:ln w="9525" cap="flat">
            <a:solidFill>
              <a:srgbClr val="403E3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6120253" y="7788247"/>
            <a:ext cx="3216752" cy="3205055"/>
          </a:xfrm>
          <a:custGeom>
            <a:avLst/>
            <a:gdLst/>
            <a:ahLst/>
            <a:cxnLst/>
            <a:rect l="l" t="t" r="r" b="b"/>
            <a:pathLst>
              <a:path w="3216752" h="3205055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2192507" y="3270797"/>
            <a:ext cx="13439207" cy="1755767"/>
          </a:xfrm>
          <a:custGeom>
            <a:avLst/>
            <a:gdLst/>
            <a:ahLst/>
            <a:cxnLst/>
            <a:rect l="l" t="t" r="r" b="b"/>
            <a:pathLst>
              <a:path w="13439207" h="1755767">
                <a:moveTo>
                  <a:pt x="0" y="0"/>
                </a:moveTo>
                <a:lnTo>
                  <a:pt x="13439207" y="0"/>
                </a:lnTo>
                <a:lnTo>
                  <a:pt x="13439207" y="1755767"/>
                </a:lnTo>
                <a:lnTo>
                  <a:pt x="0" y="1755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4507135" y="5926345"/>
            <a:ext cx="10872096" cy="1312429"/>
          </a:xfrm>
          <a:custGeom>
            <a:avLst/>
            <a:gdLst/>
            <a:ahLst/>
            <a:cxnLst/>
            <a:rect l="l" t="t" r="r" b="b"/>
            <a:pathLst>
              <a:path w="10872096" h="1312429">
                <a:moveTo>
                  <a:pt x="0" y="0"/>
                </a:moveTo>
                <a:lnTo>
                  <a:pt x="10872096" y="0"/>
                </a:lnTo>
                <a:lnTo>
                  <a:pt x="10872096" y="1312429"/>
                </a:lnTo>
                <a:lnTo>
                  <a:pt x="0" y="13124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3125982" y="5497937"/>
            <a:ext cx="1168316" cy="1443986"/>
          </a:xfrm>
          <a:custGeom>
            <a:avLst/>
            <a:gdLst/>
            <a:ahLst/>
            <a:cxnLst/>
            <a:rect l="l" t="t" r="r" b="b"/>
            <a:pathLst>
              <a:path w="1168316" h="1443986">
                <a:moveTo>
                  <a:pt x="0" y="0"/>
                </a:moveTo>
                <a:lnTo>
                  <a:pt x="1168316" y="0"/>
                </a:lnTo>
                <a:lnTo>
                  <a:pt x="1168316" y="1443986"/>
                </a:lnTo>
                <a:lnTo>
                  <a:pt x="0" y="1443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5.MISE EN ŒUVRE DES TESTS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364894" y="1996891"/>
            <a:ext cx="9342266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Ouverture du navigateur et le site :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6866" y="7448324"/>
            <a:ext cx="1463330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Ouvre le site e-commerce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Maximise la fenêtre pour éviter les problèmes d’affichage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Sleep assure la stabilité du test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6210842" y="9604549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6" y="0"/>
                </a:lnTo>
                <a:lnTo>
                  <a:pt x="2096916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311311" y="2856292"/>
            <a:ext cx="16238502" cy="6512427"/>
          </a:xfrm>
          <a:custGeom>
            <a:avLst/>
            <a:gdLst/>
            <a:ahLst/>
            <a:cxnLst/>
            <a:rect l="l" t="t" r="r" b="b"/>
            <a:pathLst>
              <a:path w="16238502" h="6512427">
                <a:moveTo>
                  <a:pt x="0" y="0"/>
                </a:moveTo>
                <a:lnTo>
                  <a:pt x="16238501" y="0"/>
                </a:lnTo>
                <a:lnTo>
                  <a:pt x="16238501" y="6512426"/>
                </a:lnTo>
                <a:lnTo>
                  <a:pt x="0" y="6512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5.MISE EN ŒUVRE DES TESTS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64894" y="1996891"/>
            <a:ext cx="64060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 Case Pour Produit existant: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6120253" y="7788247"/>
            <a:ext cx="3216752" cy="3205055"/>
          </a:xfrm>
          <a:custGeom>
            <a:avLst/>
            <a:gdLst/>
            <a:ahLst/>
            <a:cxnLst/>
            <a:rect l="l" t="t" r="r" b="b"/>
            <a:pathLst>
              <a:path w="3216752" h="3205055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877058" y="2814586"/>
            <a:ext cx="15157569" cy="6594527"/>
          </a:xfrm>
          <a:custGeom>
            <a:avLst/>
            <a:gdLst/>
            <a:ahLst/>
            <a:cxnLst/>
            <a:rect l="l" t="t" r="r" b="b"/>
            <a:pathLst>
              <a:path w="15157569" h="6594527">
                <a:moveTo>
                  <a:pt x="0" y="0"/>
                </a:moveTo>
                <a:lnTo>
                  <a:pt x="15157570" y="0"/>
                </a:lnTo>
                <a:lnTo>
                  <a:pt x="15157570" y="6594526"/>
                </a:lnTo>
                <a:lnTo>
                  <a:pt x="0" y="6594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5.MISE EN ŒUVRE DES TESTS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64894" y="1996891"/>
            <a:ext cx="74831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 Case Pour Un Produit Inexistant: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6120253" y="7788247"/>
            <a:ext cx="3216752" cy="3205055"/>
          </a:xfrm>
          <a:custGeom>
            <a:avLst/>
            <a:gdLst/>
            <a:ahLst/>
            <a:cxnLst/>
            <a:rect l="l" t="t" r="r" b="b"/>
            <a:pathLst>
              <a:path w="3216752" h="3205055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819174" y="2620461"/>
            <a:ext cx="14143347" cy="7319182"/>
          </a:xfrm>
          <a:custGeom>
            <a:avLst/>
            <a:gdLst/>
            <a:ahLst/>
            <a:cxnLst/>
            <a:rect l="l" t="t" r="r" b="b"/>
            <a:pathLst>
              <a:path w="14143347" h="7319182">
                <a:moveTo>
                  <a:pt x="0" y="0"/>
                </a:moveTo>
                <a:lnTo>
                  <a:pt x="14143347" y="0"/>
                </a:lnTo>
                <a:lnTo>
                  <a:pt x="14143347" y="7319182"/>
                </a:lnTo>
                <a:lnTo>
                  <a:pt x="0" y="7319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5.MISE EN ŒUVRE DES TESTS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64894" y="1996891"/>
            <a:ext cx="74537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 Case Pour Différentes écritures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6120253" y="7788247"/>
            <a:ext cx="3216752" cy="3205055"/>
          </a:xfrm>
          <a:custGeom>
            <a:avLst/>
            <a:gdLst/>
            <a:ahLst/>
            <a:cxnLst/>
            <a:rect l="l" t="t" r="r" b="b"/>
            <a:pathLst>
              <a:path w="3216752" h="3205055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2207938" y="3625608"/>
            <a:ext cx="14202795" cy="2327731"/>
          </a:xfrm>
          <a:custGeom>
            <a:avLst/>
            <a:gdLst/>
            <a:ahLst/>
            <a:cxnLst/>
            <a:rect l="l" t="t" r="r" b="b"/>
            <a:pathLst>
              <a:path w="14202795" h="2327731">
                <a:moveTo>
                  <a:pt x="0" y="0"/>
                </a:moveTo>
                <a:lnTo>
                  <a:pt x="14202795" y="0"/>
                </a:lnTo>
                <a:lnTo>
                  <a:pt x="14202795" y="2327731"/>
                </a:lnTo>
                <a:lnTo>
                  <a:pt x="0" y="2327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5.MISE EN ŒUVRE DES TESTS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64894" y="1996891"/>
            <a:ext cx="63794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 Case Pour Recherche vide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3370" y="6392437"/>
            <a:ext cx="8537139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Ce scénario vérifie 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Le comportement du site sans saisie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La robustesse du moteur de recherche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417385" y="2834718"/>
            <a:ext cx="15841915" cy="6574395"/>
          </a:xfrm>
          <a:custGeom>
            <a:avLst/>
            <a:gdLst/>
            <a:ahLst/>
            <a:cxnLst/>
            <a:rect l="l" t="t" r="r" b="b"/>
            <a:pathLst>
              <a:path w="15841915" h="6574395">
                <a:moveTo>
                  <a:pt x="0" y="0"/>
                </a:moveTo>
                <a:lnTo>
                  <a:pt x="15841915" y="0"/>
                </a:lnTo>
                <a:lnTo>
                  <a:pt x="15841915" y="6574394"/>
                </a:lnTo>
                <a:lnTo>
                  <a:pt x="0" y="6574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5.MISE EN ŒUVRE DES TESTS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64894" y="1996891"/>
            <a:ext cx="81742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 Case Pour des Caractères spéciaux: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6120253" y="7788247"/>
            <a:ext cx="3216752" cy="3205055"/>
          </a:xfrm>
          <a:custGeom>
            <a:avLst/>
            <a:gdLst/>
            <a:ahLst/>
            <a:cxnLst/>
            <a:rect l="l" t="t" r="r" b="b"/>
            <a:pathLst>
              <a:path w="3216752" h="3205055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533026" y="2896686"/>
            <a:ext cx="14587227" cy="5188419"/>
          </a:xfrm>
          <a:custGeom>
            <a:avLst/>
            <a:gdLst/>
            <a:ahLst/>
            <a:cxnLst/>
            <a:rect l="l" t="t" r="r" b="b"/>
            <a:pathLst>
              <a:path w="14587227" h="5188419">
                <a:moveTo>
                  <a:pt x="0" y="0"/>
                </a:moveTo>
                <a:lnTo>
                  <a:pt x="14587227" y="0"/>
                </a:lnTo>
                <a:lnTo>
                  <a:pt x="14587227" y="5188418"/>
                </a:lnTo>
                <a:lnTo>
                  <a:pt x="0" y="5188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052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5.MISE EN ŒUVRE DES TESTS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64894" y="1996891"/>
            <a:ext cx="969716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 Case Pour la Navigation vers page produit 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0457" y="8228515"/>
            <a:ext cx="1280309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Ce test vérifie :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Que le lien produit fonctionne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Que la page produit s’ouvre correctement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919872" y="1956240"/>
            <a:ext cx="14448256" cy="77902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1715" y="1019175"/>
            <a:ext cx="1772628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6. DÉMONSTRATION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83863"/>
                </a:solidFill>
                <a:latin typeface="Open Sans 1"/>
                <a:ea typeface="Open Sans 1"/>
                <a:cs typeface="Open Sans 1"/>
                <a:sym typeface="Open Sans 1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2648417" y="3885325"/>
            <a:ext cx="12991166" cy="6057131"/>
          </a:xfrm>
          <a:custGeom>
            <a:avLst/>
            <a:gdLst/>
            <a:ahLst/>
            <a:cxnLst/>
            <a:rect l="l" t="t" r="r" b="b"/>
            <a:pathLst>
              <a:path w="12991166" h="6057131">
                <a:moveTo>
                  <a:pt x="0" y="0"/>
                </a:moveTo>
                <a:lnTo>
                  <a:pt x="12991166" y="0"/>
                </a:lnTo>
                <a:lnTo>
                  <a:pt x="12991166" y="6057132"/>
                </a:lnTo>
                <a:lnTo>
                  <a:pt x="0" y="6057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561715" y="1019175"/>
            <a:ext cx="1772628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7.GÉNÉRATION DES RAPPORTS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6077" y="1984384"/>
            <a:ext cx="10344716" cy="210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264" lvl="1" indent="-325132" algn="just">
              <a:lnSpc>
                <a:spcPts val="4216"/>
              </a:lnSpc>
              <a:buFont typeface="Arial"/>
              <a:buChar char="•"/>
            </a:pPr>
            <a:r>
              <a:rPr lang="en-US" sz="30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Rapports générés automatiquement après exécution.</a:t>
            </a:r>
          </a:p>
          <a:p>
            <a:pPr marL="650264" lvl="1" indent="-325132" algn="just">
              <a:lnSpc>
                <a:spcPts val="4216"/>
              </a:lnSpc>
              <a:buFont typeface="Arial"/>
              <a:buChar char="•"/>
            </a:pPr>
            <a:r>
              <a:rPr lang="en-US" sz="30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Vue globale des tests réussis et échoués.</a:t>
            </a:r>
          </a:p>
          <a:p>
            <a:pPr marL="650264" lvl="1" indent="-325132" algn="just">
              <a:lnSpc>
                <a:spcPts val="4216"/>
              </a:lnSpc>
              <a:buFont typeface="Arial"/>
              <a:buChar char="•"/>
            </a:pPr>
            <a:r>
              <a:rPr lang="en-US" sz="30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Logs détaillés permettant d’id</a:t>
            </a:r>
            <a:r>
              <a:rPr lang="en-US" sz="3011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en</a:t>
            </a:r>
            <a:r>
              <a:rPr lang="en-US" sz="30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tifier l’étape en erreur.</a:t>
            </a:r>
          </a:p>
          <a:p>
            <a:pPr algn="just">
              <a:lnSpc>
                <a:spcPts val="4216"/>
              </a:lnSpc>
            </a:pPr>
            <a:endParaRPr lang="en-US" sz="3011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61715" y="1019175"/>
            <a:ext cx="1772628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7.GÉNÉRATION DES RAPPORTS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8780" y="2563311"/>
            <a:ext cx="9256872" cy="503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9" lvl="1" indent="-345435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Robot Framework génère automatiquement :</a:t>
            </a:r>
          </a:p>
          <a:p>
            <a:pPr marL="1381738" lvl="2" indent="-460579" algn="just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log.html : détails de chaque étape</a:t>
            </a:r>
          </a:p>
          <a:p>
            <a:pPr marL="1381738" lvl="2" indent="-460579" algn="just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report.html : résumé des tests</a:t>
            </a:r>
          </a:p>
          <a:p>
            <a:pPr marL="1381738" lvl="2" indent="-460579" algn="just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output.xml : résultats bruts</a:t>
            </a:r>
          </a:p>
          <a:p>
            <a:pPr marL="690869" lvl="1" indent="-345435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Ces rapports permettent :</a:t>
            </a:r>
          </a:p>
          <a:p>
            <a:pPr marL="1381738" lvl="2" indent="-460579" algn="just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l’analyse d</a:t>
            </a:r>
            <a:r>
              <a:rPr lang="en-US" sz="31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es échecs</a:t>
            </a:r>
          </a:p>
          <a:p>
            <a:pPr marL="1381738" lvl="2" indent="-460579" algn="just">
              <a:lnSpc>
                <a:spcPts val="4479"/>
              </a:lnSpc>
              <a:buFont typeface="Arial"/>
              <a:buChar char="⚬"/>
            </a:pPr>
            <a:r>
              <a:rPr lang="en-US" sz="31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le su</a:t>
            </a: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ivi de la qualité</a:t>
            </a:r>
          </a:p>
          <a:p>
            <a:pPr marL="1381738" lvl="2" indent="-460579" algn="just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la traçabilité des tests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157827" y="0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043301" y="2398106"/>
            <a:ext cx="11880111" cy="600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4504" lvl="1" indent="-477252" algn="l">
              <a:lnSpc>
                <a:spcPts val="5305"/>
              </a:lnSpc>
              <a:buAutoNum type="arabicPeriod"/>
            </a:pPr>
            <a:r>
              <a:rPr lang="en-US" sz="4421" spc="44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CONTEXTE ET OBJECTIFS</a:t>
            </a:r>
          </a:p>
          <a:p>
            <a:pPr marL="954504" lvl="1" indent="-477252" algn="l">
              <a:lnSpc>
                <a:spcPts val="5305"/>
              </a:lnSpc>
              <a:buAutoNum type="arabicPeriod"/>
            </a:pPr>
            <a:r>
              <a:rPr lang="en-US" sz="4421" spc="44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SITE E-COMMERCE UTILISÉ</a:t>
            </a:r>
          </a:p>
          <a:p>
            <a:pPr marL="954504" lvl="1" indent="-477252" algn="l">
              <a:lnSpc>
                <a:spcPts val="5305"/>
              </a:lnSpc>
              <a:buAutoNum type="arabicPeriod"/>
            </a:pPr>
            <a:r>
              <a:rPr lang="en-US" sz="4421" spc="44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OUTILS ET TECHNOLOGIES UTILISÉS</a:t>
            </a:r>
          </a:p>
          <a:p>
            <a:pPr marL="954504" lvl="1" indent="-477252" algn="l">
              <a:lnSpc>
                <a:spcPts val="5305"/>
              </a:lnSpc>
              <a:buAutoNum type="arabicPeriod"/>
            </a:pPr>
            <a:r>
              <a:rPr lang="en-US" sz="4421" spc="44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SCÉNARIOS DE TEST</a:t>
            </a:r>
          </a:p>
          <a:p>
            <a:pPr marL="954504" lvl="1" indent="-477252" algn="l">
              <a:lnSpc>
                <a:spcPts val="5305"/>
              </a:lnSpc>
              <a:buAutoNum type="arabicPeriod"/>
            </a:pPr>
            <a:r>
              <a:rPr lang="en-US" sz="4421" spc="44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MISE EN ŒUVRE DES TESTS</a:t>
            </a:r>
          </a:p>
          <a:p>
            <a:pPr marL="954504" lvl="1" indent="-477252" algn="l">
              <a:lnSpc>
                <a:spcPts val="5305"/>
              </a:lnSpc>
              <a:buAutoNum type="arabicPeriod"/>
            </a:pPr>
            <a:r>
              <a:rPr lang="en-US" sz="4421" spc="44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DEMONSTARTION</a:t>
            </a:r>
          </a:p>
          <a:p>
            <a:pPr marL="954504" lvl="1" indent="-477252" algn="l">
              <a:lnSpc>
                <a:spcPts val="5305"/>
              </a:lnSpc>
              <a:buAutoNum type="arabicPeriod"/>
            </a:pPr>
            <a:r>
              <a:rPr lang="en-US" sz="4421" spc="44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GÉNÉRATION DES RAPPORTS</a:t>
            </a:r>
          </a:p>
          <a:p>
            <a:pPr marL="954504" lvl="1" indent="-477252" algn="l">
              <a:lnSpc>
                <a:spcPts val="5305"/>
              </a:lnSpc>
              <a:buAutoNum type="arabicPeriod"/>
            </a:pPr>
            <a:r>
              <a:rPr lang="en-US" sz="4421" spc="44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PRESPECTIVES</a:t>
            </a:r>
          </a:p>
          <a:p>
            <a:pPr marL="954504" lvl="1" indent="-477252" algn="l">
              <a:lnSpc>
                <a:spcPts val="5305"/>
              </a:lnSpc>
              <a:buAutoNum type="arabicPeriod"/>
            </a:pPr>
            <a:r>
              <a:rPr lang="en-US" sz="4421" spc="44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2741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2</a:t>
            </a:r>
          </a:p>
        </p:txBody>
      </p:sp>
      <p:sp>
        <p:nvSpPr>
          <p:cNvPr id="7" name="Freeform 7"/>
          <p:cNvSpPr/>
          <p:nvPr/>
        </p:nvSpPr>
        <p:spPr>
          <a:xfrm>
            <a:off x="-1450605" y="7365588"/>
            <a:ext cx="3216752" cy="3205055"/>
          </a:xfrm>
          <a:custGeom>
            <a:avLst/>
            <a:gdLst/>
            <a:ahLst/>
            <a:cxnLst/>
            <a:rect l="l" t="t" r="r" b="b"/>
            <a:pathLst>
              <a:path w="3216752" h="3205055">
                <a:moveTo>
                  <a:pt x="0" y="0"/>
                </a:moveTo>
                <a:lnTo>
                  <a:pt x="3216752" y="0"/>
                </a:lnTo>
                <a:lnTo>
                  <a:pt x="3216752" y="3205055"/>
                </a:lnTo>
                <a:lnTo>
                  <a:pt x="0" y="3205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6120253" y="7788247"/>
            <a:ext cx="3216752" cy="3205055"/>
          </a:xfrm>
          <a:custGeom>
            <a:avLst/>
            <a:gdLst/>
            <a:ahLst/>
            <a:cxnLst/>
            <a:rect l="l" t="t" r="r" b="b"/>
            <a:pathLst>
              <a:path w="3216752" h="3205055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61715" y="1019175"/>
            <a:ext cx="1772628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8</a:t>
            </a: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.CONCLUSION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54233" y="3254461"/>
            <a:ext cx="15525938" cy="493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116" lvl="1" indent="-378558" algn="just">
              <a:lnSpc>
                <a:spcPts val="490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Automatisation réussie de la fonction de recherche sur un site e-commerce de démo.</a:t>
            </a:r>
          </a:p>
          <a:p>
            <a:pPr marL="757116" lvl="1" indent="-378558" algn="just">
              <a:lnSpc>
                <a:spcPts val="490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Tests robustes couvrant produits existants, inexistants, mots partiels, casse, recherche vide et caractères spéciaux.</a:t>
            </a:r>
          </a:p>
          <a:p>
            <a:pPr marL="757116" lvl="1" indent="-378558" algn="just">
              <a:lnSpc>
                <a:spcPts val="490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Rapports détaillés générés automatiquement, facilitant la dé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ec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ion ra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ide de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erre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u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rs.</a:t>
            </a:r>
          </a:p>
          <a:p>
            <a:pPr marL="757116" lvl="1" indent="-378558" algn="just">
              <a:lnSpc>
                <a:spcPts val="4909"/>
              </a:lnSpc>
              <a:buFont typeface="Arial"/>
              <a:buChar char="•"/>
            </a:pP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Proje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dém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nt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 f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ia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bi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ité et pert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in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en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 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</a:t>
            </a:r>
            <a:r>
              <a:rPr lang="en-US" sz="3506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506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tests fonctionnels.</a:t>
            </a:r>
          </a:p>
          <a:p>
            <a:pPr algn="just">
              <a:lnSpc>
                <a:spcPts val="4909"/>
              </a:lnSpc>
            </a:pPr>
            <a:endParaRPr lang="en-US" sz="3506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7293322" y="5547419"/>
            <a:ext cx="3710881" cy="3710881"/>
          </a:xfrm>
          <a:custGeom>
            <a:avLst/>
            <a:gdLst/>
            <a:ahLst/>
            <a:cxnLst/>
            <a:rect l="l" t="t" r="r" b="b"/>
            <a:pathLst>
              <a:path w="3710881" h="3710881">
                <a:moveTo>
                  <a:pt x="0" y="0"/>
                </a:moveTo>
                <a:lnTo>
                  <a:pt x="3710881" y="0"/>
                </a:lnTo>
                <a:lnTo>
                  <a:pt x="3710881" y="3710881"/>
                </a:lnTo>
                <a:lnTo>
                  <a:pt x="0" y="3710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561715" y="1019175"/>
            <a:ext cx="1772628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9.PERSPECTIVES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154233" y="2382696"/>
            <a:ext cx="15726370" cy="307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212" lvl="1" indent="-379106" algn="just">
              <a:lnSpc>
                <a:spcPts val="4916"/>
              </a:lnSpc>
              <a:buFont typeface="Arial"/>
              <a:buChar char="•"/>
            </a:pPr>
            <a:r>
              <a:rPr lang="en-US" sz="35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Ajouter davantage de scénarios : filtres, tri, recherche avancée.</a:t>
            </a:r>
          </a:p>
          <a:p>
            <a:pPr marL="758212" lvl="1" indent="-379106" algn="just">
              <a:lnSpc>
                <a:spcPts val="4916"/>
              </a:lnSpc>
              <a:buFont typeface="Arial"/>
              <a:buChar char="•"/>
            </a:pPr>
            <a:r>
              <a:rPr lang="en-US" sz="35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Tester d’autres fonctionnalités critiques du site : panier, login, paiement.</a:t>
            </a:r>
          </a:p>
          <a:p>
            <a:pPr marL="758212" lvl="1" indent="-379106" algn="just">
              <a:lnSpc>
                <a:spcPts val="4916"/>
              </a:lnSpc>
              <a:buFont typeface="Arial"/>
              <a:buChar char="•"/>
            </a:pPr>
            <a:r>
              <a:rPr lang="en-US" sz="35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Intégrer les tests dans un pipeline CI/CD pour contrôle qualité con</a:t>
            </a:r>
            <a:r>
              <a:rPr lang="en-US" sz="3511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35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inu.</a:t>
            </a:r>
          </a:p>
          <a:p>
            <a:pPr marL="758212" lvl="1" indent="-379106" algn="just">
              <a:lnSpc>
                <a:spcPts val="4916"/>
              </a:lnSpc>
              <a:buFont typeface="Arial"/>
              <a:buChar char="•"/>
            </a:pPr>
            <a:r>
              <a:rPr lang="en-US" sz="35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Mesurer plu</a:t>
            </a:r>
            <a:r>
              <a:rPr lang="en-US" sz="3511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</a:t>
            </a:r>
            <a:r>
              <a:rPr lang="en-US" sz="35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précisément l</a:t>
            </a:r>
            <a:r>
              <a:rPr lang="en-US" sz="3511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</a:t>
            </a:r>
            <a:r>
              <a:rPr lang="en-US" sz="35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performan</a:t>
            </a:r>
            <a:r>
              <a:rPr lang="en-US" sz="3511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</a:t>
            </a:r>
            <a:r>
              <a:rPr lang="en-US" sz="35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 </a:t>
            </a:r>
            <a:r>
              <a:rPr lang="en-US" sz="3511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</a:t>
            </a:r>
            <a:r>
              <a:rPr lang="en-US" sz="3511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 optimiser la recherche.</a:t>
            </a:r>
          </a:p>
          <a:p>
            <a:pPr algn="just">
              <a:lnSpc>
                <a:spcPts val="4916"/>
              </a:lnSpc>
            </a:pPr>
            <a:endParaRPr lang="en-US" sz="3511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0087" y="7557666"/>
            <a:ext cx="3596109" cy="3596109"/>
          </a:xfrm>
          <a:custGeom>
            <a:avLst/>
            <a:gdLst/>
            <a:ahLst/>
            <a:cxnLst/>
            <a:rect l="l" t="t" r="r" b="b"/>
            <a:pathLst>
              <a:path w="3596109" h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397659" y="-563061"/>
            <a:ext cx="3293680" cy="2587036"/>
          </a:xfrm>
          <a:custGeom>
            <a:avLst/>
            <a:gdLst/>
            <a:ahLst/>
            <a:cxnLst/>
            <a:rect l="l" t="t" r="r" b="b"/>
            <a:pathLst>
              <a:path w="3293680" h="2587036">
                <a:moveTo>
                  <a:pt x="0" y="0"/>
                </a:moveTo>
                <a:lnTo>
                  <a:pt x="3293680" y="0"/>
                </a:lnTo>
                <a:lnTo>
                  <a:pt x="3293680" y="2587036"/>
                </a:lnTo>
                <a:lnTo>
                  <a:pt x="0" y="2587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6120253" y="7788247"/>
            <a:ext cx="3216752" cy="3205055"/>
          </a:xfrm>
          <a:custGeom>
            <a:avLst/>
            <a:gdLst/>
            <a:ahLst/>
            <a:cxnLst/>
            <a:rect l="l" t="t" r="r" b="b"/>
            <a:pathLst>
              <a:path w="3216752" h="3205055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-930668" y="1427489"/>
            <a:ext cx="2179849" cy="1192972"/>
          </a:xfrm>
          <a:custGeom>
            <a:avLst/>
            <a:gdLst/>
            <a:ahLst/>
            <a:cxnLst/>
            <a:rect l="l" t="t" r="r" b="b"/>
            <a:pathLst>
              <a:path w="2179849" h="1192972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3506863" y="3629025"/>
            <a:ext cx="11652650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spc="99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MERCI DE VOTRE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772741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1.CONTEXTE ET OBJECTIFS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17161" y="2346078"/>
            <a:ext cx="14653678" cy="5594844"/>
            <a:chOff x="0" y="0"/>
            <a:chExt cx="19538237" cy="745979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19538237" cy="4179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2"/>
                </a:lnSpc>
              </a:pPr>
              <a:r>
                <a:rPr lang="en-US" sz="3354" b="1" spc="100">
                  <a:solidFill>
                    <a:srgbClr val="3F3E3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Pourquoi ce projet :</a:t>
              </a:r>
            </a:p>
            <a:p>
              <a:pPr marL="724331" lvl="1" indent="-362166" algn="l">
                <a:lnSpc>
                  <a:spcPts val="5032"/>
                </a:lnSpc>
                <a:buFont typeface="Arial"/>
                <a:buChar char="•"/>
              </a:pPr>
              <a:r>
                <a:rPr lang="en-US" sz="3354" spc="100">
                  <a:solidFill>
                    <a:srgbClr val="3F3E3A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La recherche est cruciale pour l’expérience utilisateur</a:t>
              </a:r>
            </a:p>
            <a:p>
              <a:pPr marL="724331" lvl="1" indent="-362166" algn="l">
                <a:lnSpc>
                  <a:spcPts val="5032"/>
                </a:lnSpc>
                <a:buFont typeface="Arial"/>
                <a:buChar char="•"/>
              </a:pPr>
              <a:r>
                <a:rPr lang="en-US" sz="3354" spc="100">
                  <a:solidFill>
                    <a:srgbClr val="3F3E3A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Les erreurs de recherche peuvent impacter les ventes</a:t>
              </a:r>
            </a:p>
            <a:p>
              <a:pPr algn="l">
                <a:lnSpc>
                  <a:spcPts val="5032"/>
                </a:lnSpc>
              </a:pPr>
              <a:endParaRPr lang="en-US" sz="3354" spc="100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  <a:p>
              <a:pPr marL="0" lvl="0" indent="0" algn="l">
                <a:lnSpc>
                  <a:spcPts val="5032"/>
                </a:lnSpc>
                <a:spcBef>
                  <a:spcPct val="0"/>
                </a:spcBef>
              </a:pPr>
              <a:endParaRPr lang="en-US" sz="3354" spc="100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80473"/>
              <a:ext cx="19538237" cy="4179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2"/>
                </a:lnSpc>
              </a:pPr>
              <a:r>
                <a:rPr lang="en-US" sz="3354" b="1" spc="100">
                  <a:solidFill>
                    <a:srgbClr val="3F3E3A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Objectifs du projet :</a:t>
              </a:r>
            </a:p>
            <a:p>
              <a:pPr marL="724331" lvl="1" indent="-362166" algn="l">
                <a:lnSpc>
                  <a:spcPts val="5032"/>
                </a:lnSpc>
                <a:buFont typeface="Arial"/>
                <a:buChar char="•"/>
              </a:pPr>
              <a:r>
                <a:rPr lang="en-US" sz="3354" spc="100">
                  <a:solidFill>
                    <a:srgbClr val="3F3E3A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Automatiser les tests pour gagner du temps</a:t>
              </a:r>
            </a:p>
            <a:p>
              <a:pPr marL="724331" lvl="1" indent="-362166" algn="l">
                <a:lnSpc>
                  <a:spcPts val="5032"/>
                </a:lnSpc>
                <a:buFont typeface="Arial"/>
                <a:buChar char="•"/>
              </a:pPr>
              <a:r>
                <a:rPr lang="en-US" sz="3354" spc="100">
                  <a:solidFill>
                    <a:srgbClr val="3F3E3A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Détecter les erreurs rapidement</a:t>
              </a:r>
            </a:p>
            <a:p>
              <a:pPr marL="724331" lvl="1" indent="-362166" algn="l">
                <a:lnSpc>
                  <a:spcPts val="5032"/>
                </a:lnSpc>
                <a:buFont typeface="Arial"/>
                <a:buChar char="•"/>
              </a:pPr>
              <a:r>
                <a:rPr lang="en-US" sz="3354" spc="100">
                  <a:solidFill>
                    <a:srgbClr val="3F3E3A"/>
                  </a:solidFill>
                  <a:latin typeface="Clear Sans"/>
                  <a:ea typeface="Clear Sans"/>
                  <a:cs typeface="Clear Sans"/>
                  <a:sym typeface="Clear Sans"/>
                </a:rPr>
                <a:t>Garantir la qualité continue de la fonctionnalité</a:t>
              </a:r>
            </a:p>
            <a:p>
              <a:pPr marL="0" lvl="0" indent="0" algn="l">
                <a:lnSpc>
                  <a:spcPts val="5032"/>
                </a:lnSpc>
                <a:spcBef>
                  <a:spcPct val="0"/>
                </a:spcBef>
              </a:pPr>
              <a:endParaRPr lang="en-US" sz="3354" spc="100">
                <a:solidFill>
                  <a:srgbClr val="3F3E3A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33932" y="3756095"/>
            <a:ext cx="7038238" cy="6176054"/>
          </a:xfrm>
          <a:custGeom>
            <a:avLst/>
            <a:gdLst/>
            <a:ahLst/>
            <a:cxnLst/>
            <a:rect l="l" t="t" r="r" b="b"/>
            <a:pathLst>
              <a:path w="7038238" h="6176054">
                <a:moveTo>
                  <a:pt x="0" y="0"/>
                </a:moveTo>
                <a:lnTo>
                  <a:pt x="7038238" y="0"/>
                </a:lnTo>
                <a:lnTo>
                  <a:pt x="7038238" y="6176054"/>
                </a:lnTo>
                <a:lnTo>
                  <a:pt x="0" y="6176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9434144" y="7096949"/>
            <a:ext cx="7825156" cy="812931"/>
          </a:xfrm>
          <a:custGeom>
            <a:avLst/>
            <a:gdLst/>
            <a:ahLst/>
            <a:cxnLst/>
            <a:rect l="l" t="t" r="r" b="b"/>
            <a:pathLst>
              <a:path w="7825156" h="812931">
                <a:moveTo>
                  <a:pt x="0" y="0"/>
                </a:moveTo>
                <a:lnTo>
                  <a:pt x="7825156" y="0"/>
                </a:lnTo>
                <a:lnTo>
                  <a:pt x="7825156" y="812931"/>
                </a:lnTo>
                <a:lnTo>
                  <a:pt x="0" y="812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2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0800000">
            <a:off x="6256692" y="4214910"/>
            <a:ext cx="3061108" cy="3288504"/>
          </a:xfrm>
          <a:custGeom>
            <a:avLst/>
            <a:gdLst/>
            <a:ahLst/>
            <a:cxnLst/>
            <a:rect l="l" t="t" r="r" b="b"/>
            <a:pathLst>
              <a:path w="3061108" h="3288504">
                <a:moveTo>
                  <a:pt x="0" y="0"/>
                </a:moveTo>
                <a:lnTo>
                  <a:pt x="3061108" y="0"/>
                </a:lnTo>
                <a:lnTo>
                  <a:pt x="3061108" y="3288504"/>
                </a:lnTo>
                <a:lnTo>
                  <a:pt x="0" y="3288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2</a:t>
            </a: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. SITE E-COMMERCE UTILISÉ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08275" y="4826889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64894" y="1996891"/>
            <a:ext cx="914900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Nom du site de démo: tutorialsninja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url de site : </a:t>
            </a:r>
            <a:r>
              <a:rPr lang="en-US" sz="3399" u="sng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  <a:hlinkClick r:id="rId8" tooltip="https://tutorialsninja.com/demo/"/>
              </a:rPr>
              <a:t>https://tutorialsninja.com/demo/ 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4</a:t>
            </a:r>
          </a:p>
        </p:txBody>
      </p:sp>
      <p:sp>
        <p:nvSpPr>
          <p:cNvPr id="10" name="Freeform 10"/>
          <p:cNvSpPr/>
          <p:nvPr/>
        </p:nvSpPr>
        <p:spPr>
          <a:xfrm>
            <a:off x="-486742" y="9258300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2</a:t>
            </a: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. SITE E-COMMERCE UTILISÉ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08275" y="4826889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97967" y="3322257"/>
            <a:ext cx="10447616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Pourquoi ce site ?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Site réel et fonctionnel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Interface e-commerce classique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Contient une barre de recherche e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de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prod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u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Idéal p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u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’appre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ss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ge 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tests automatisés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5</a:t>
            </a:r>
          </a:p>
        </p:txBody>
      </p:sp>
      <p:sp>
        <p:nvSpPr>
          <p:cNvPr id="7" name="Freeform 7"/>
          <p:cNvSpPr/>
          <p:nvPr/>
        </p:nvSpPr>
        <p:spPr>
          <a:xfrm>
            <a:off x="-700087" y="7557666"/>
            <a:ext cx="3596109" cy="3596109"/>
          </a:xfrm>
          <a:custGeom>
            <a:avLst/>
            <a:gdLst/>
            <a:ahLst/>
            <a:cxnLst/>
            <a:rect l="l" t="t" r="r" b="b"/>
            <a:pathLst>
              <a:path w="3596109" h="3596109">
                <a:moveTo>
                  <a:pt x="0" y="0"/>
                </a:moveTo>
                <a:lnTo>
                  <a:pt x="3596108" y="0"/>
                </a:lnTo>
                <a:lnTo>
                  <a:pt x="3596108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5995596" y="6533741"/>
            <a:ext cx="6858522" cy="3026183"/>
          </a:xfrm>
          <a:custGeom>
            <a:avLst/>
            <a:gdLst/>
            <a:ahLst/>
            <a:cxnLst/>
            <a:rect l="l" t="t" r="r" b="b"/>
            <a:pathLst>
              <a:path w="6858522" h="3026183">
                <a:moveTo>
                  <a:pt x="0" y="0"/>
                </a:moveTo>
                <a:lnTo>
                  <a:pt x="6858523" y="0"/>
                </a:lnTo>
                <a:lnTo>
                  <a:pt x="6858523" y="3026184"/>
                </a:lnTo>
                <a:lnTo>
                  <a:pt x="0" y="3026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61715" y="1019175"/>
            <a:ext cx="1772628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3.OUTILS ET TECHNOLOGIES UTILISÉS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266415" y="2410142"/>
            <a:ext cx="14523158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Robot Framework 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framework open source de test automatisé, principalement utilisé pour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les tests fonctionnels et les tests d’acceptation.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Il repose sur une approche keyword-driven, ce qui permet d’écrire des tests de manière lisible, proche du langage naturel, et facilement compréhensible même par des non-développeurs.</a:t>
            </a:r>
          </a:p>
          <a:p>
            <a:pPr algn="just">
              <a:lnSpc>
                <a:spcPts val="4759"/>
              </a:lnSpc>
            </a:pPr>
            <a:endParaRPr lang="en-US" sz="3399" u="none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6</a:t>
            </a:r>
          </a:p>
        </p:txBody>
      </p:sp>
      <p:sp>
        <p:nvSpPr>
          <p:cNvPr id="9" name="Freeform 9"/>
          <p:cNvSpPr/>
          <p:nvPr/>
        </p:nvSpPr>
        <p:spPr>
          <a:xfrm>
            <a:off x="548672" y="8197802"/>
            <a:ext cx="2179849" cy="1192972"/>
          </a:xfrm>
          <a:custGeom>
            <a:avLst/>
            <a:gdLst/>
            <a:ahLst/>
            <a:cxnLst/>
            <a:rect l="l" t="t" r="r" b="b"/>
            <a:pathLst>
              <a:path w="2179849" h="1192972">
                <a:moveTo>
                  <a:pt x="0" y="0"/>
                </a:moveTo>
                <a:lnTo>
                  <a:pt x="2179849" y="0"/>
                </a:lnTo>
                <a:lnTo>
                  <a:pt x="2179849" y="1192972"/>
                </a:lnTo>
                <a:lnTo>
                  <a:pt x="0" y="1192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6120253" y="7788247"/>
            <a:ext cx="3216752" cy="3205055"/>
          </a:xfrm>
          <a:custGeom>
            <a:avLst/>
            <a:gdLst/>
            <a:ahLst/>
            <a:cxnLst/>
            <a:rect l="l" t="t" r="r" b="b"/>
            <a:pathLst>
              <a:path w="3216752" h="3205055">
                <a:moveTo>
                  <a:pt x="0" y="0"/>
                </a:moveTo>
                <a:lnTo>
                  <a:pt x="3216752" y="0"/>
                </a:lnTo>
                <a:lnTo>
                  <a:pt x="3216752" y="3205054"/>
                </a:lnTo>
                <a:lnTo>
                  <a:pt x="0" y="320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266415" y="2410142"/>
            <a:ext cx="14523158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SeleniumLibrary 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bibliothèque intégrée à Robot Framework qui permet l’interaction avec les navigateurs web.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Elle offre des mots-clés pour</a:t>
            </a: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: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ouvrir et fermer un navigateur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saisir du texte dans les champs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cliquer sur des boutons et des liens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...</a:t>
            </a:r>
          </a:p>
          <a:p>
            <a:pPr algn="just">
              <a:lnSpc>
                <a:spcPts val="4759"/>
              </a:lnSpc>
            </a:pPr>
            <a:endParaRPr lang="en-US" sz="3399" u="none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756929" y="7482741"/>
            <a:ext cx="4228733" cy="1605848"/>
          </a:xfrm>
          <a:custGeom>
            <a:avLst/>
            <a:gdLst/>
            <a:ahLst/>
            <a:cxnLst/>
            <a:rect l="l" t="t" r="r" b="b"/>
            <a:pathLst>
              <a:path w="4228733" h="1605848">
                <a:moveTo>
                  <a:pt x="0" y="0"/>
                </a:moveTo>
                <a:lnTo>
                  <a:pt x="4228733" y="0"/>
                </a:lnTo>
                <a:lnTo>
                  <a:pt x="4228733" y="1605848"/>
                </a:lnTo>
                <a:lnTo>
                  <a:pt x="0" y="1605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561715" y="1019175"/>
            <a:ext cx="1772628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3.OUTILS ET TECHNOLOGIES UTILISÉS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631714" y="8285665"/>
            <a:ext cx="2096915" cy="682451"/>
          </a:xfrm>
          <a:custGeom>
            <a:avLst/>
            <a:gdLst/>
            <a:ahLst/>
            <a:cxnLst/>
            <a:rect l="l" t="t" r="r" b="b"/>
            <a:pathLst>
              <a:path w="2096915" h="682451">
                <a:moveTo>
                  <a:pt x="0" y="0"/>
                </a:moveTo>
                <a:lnTo>
                  <a:pt x="2096915" y="0"/>
                </a:lnTo>
                <a:lnTo>
                  <a:pt x="2096915" y="682451"/>
                </a:lnTo>
                <a:lnTo>
                  <a:pt x="0" y="682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108555" y="2314350"/>
            <a:ext cx="14523158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RIDE (Robot Framework IDE – version open source) 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RIDE est un environnement de développement dédié à Robot Framework.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Il facilite :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la création et l’édition des fichiers de tests .robot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l’organisation des test cases et des keywords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la lecture et la maintenance des scénarios</a:t>
            </a:r>
          </a:p>
          <a:p>
            <a:pPr algn="just">
              <a:lnSpc>
                <a:spcPts val="4759"/>
              </a:lnSpc>
            </a:pPr>
            <a:endParaRPr lang="en-US" sz="3399" u="none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algn="just">
              <a:lnSpc>
                <a:spcPts val="4759"/>
              </a:lnSpc>
            </a:pPr>
            <a:endParaRPr lang="en-US" sz="3399" u="none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1715" y="1019175"/>
            <a:ext cx="1772628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3.OUTILS ET TECHNOLOGIES UTILISÉS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8</a:t>
            </a:r>
          </a:p>
        </p:txBody>
      </p:sp>
      <p:sp>
        <p:nvSpPr>
          <p:cNvPr id="8" name="Freeform 8"/>
          <p:cNvSpPr/>
          <p:nvPr/>
        </p:nvSpPr>
        <p:spPr>
          <a:xfrm>
            <a:off x="6184785" y="6772573"/>
            <a:ext cx="6858522" cy="3026183"/>
          </a:xfrm>
          <a:custGeom>
            <a:avLst/>
            <a:gdLst/>
            <a:ahLst/>
            <a:cxnLst/>
            <a:rect l="l" t="t" r="r" b="b"/>
            <a:pathLst>
              <a:path w="6858522" h="3026183">
                <a:moveTo>
                  <a:pt x="0" y="0"/>
                </a:moveTo>
                <a:lnTo>
                  <a:pt x="6858522" y="0"/>
                </a:lnTo>
                <a:lnTo>
                  <a:pt x="6858522" y="3026184"/>
                </a:lnTo>
                <a:lnTo>
                  <a:pt x="0" y="3026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-689499" y="7170061"/>
            <a:ext cx="3596109" cy="3596109"/>
          </a:xfrm>
          <a:custGeom>
            <a:avLst/>
            <a:gdLst/>
            <a:ahLst/>
            <a:cxnLst/>
            <a:rect l="l" t="t" r="r" b="b"/>
            <a:pathLst>
              <a:path w="3596109" h="3596109">
                <a:moveTo>
                  <a:pt x="0" y="0"/>
                </a:moveTo>
                <a:lnTo>
                  <a:pt x="3596109" y="0"/>
                </a:lnTo>
                <a:lnTo>
                  <a:pt x="3596109" y="3596109"/>
                </a:lnTo>
                <a:lnTo>
                  <a:pt x="0" y="35961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36122" y="-1528762"/>
            <a:ext cx="4149223" cy="4149223"/>
          </a:xfrm>
          <a:custGeom>
            <a:avLst/>
            <a:gdLst/>
            <a:ahLst/>
            <a:cxnLst/>
            <a:rect l="l" t="t" r="r" b="b"/>
            <a:pathLst>
              <a:path w="4149223" h="4149223">
                <a:moveTo>
                  <a:pt x="4149223" y="4149223"/>
                </a:moveTo>
                <a:lnTo>
                  <a:pt x="0" y="4149223"/>
                </a:lnTo>
                <a:lnTo>
                  <a:pt x="0" y="0"/>
                </a:lnTo>
                <a:lnTo>
                  <a:pt x="4149223" y="0"/>
                </a:lnTo>
                <a:lnTo>
                  <a:pt x="4149223" y="4149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aphicFrame>
        <p:nvGraphicFramePr>
          <p:cNvPr id="3" name="Object 3"/>
          <p:cNvGraphicFramePr/>
          <p:nvPr/>
        </p:nvGraphicFramePr>
        <p:xfrm>
          <a:off x="1028700" y="2383021"/>
          <a:ext cx="7543800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9042400" imgH="7162800" progId="Excel.Sheet.12">
                  <p:embed/>
                </p:oleObj>
              </mc:Choice>
              <mc:Fallback>
                <p:oleObj name="Worksheet" r:id="rId4" imgW="9042400" imgH="7162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8700" y="2383021"/>
                        <a:ext cx="7543800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561715" y="1019175"/>
            <a:ext cx="150699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spc="50">
                <a:solidFill>
                  <a:srgbClr val="083863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4.SCÉNARIOS DE TEST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524375"/>
            <a:ext cx="95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Office PowerPoint</Application>
  <PresentationFormat>Custom</PresentationFormat>
  <Paragraphs>123</Paragraphs>
  <Slides>22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Calibri</vt:lpstr>
      <vt:lpstr>Arial</vt:lpstr>
      <vt:lpstr>Open Sans 1</vt:lpstr>
      <vt:lpstr>Open Sans 2 Bold</vt:lpstr>
      <vt:lpstr>Open Sans 2</vt:lpstr>
      <vt:lpstr>Clear Sans</vt:lpstr>
      <vt:lpstr>Clear Sans Bold</vt:lpstr>
      <vt:lpstr>Sansation Bold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Abstract Minimalist Project Presentation</dc:title>
  <dc:creator>khawla boughattas</dc:creator>
  <cp:lastModifiedBy>khawla boughattas</cp:lastModifiedBy>
  <cp:revision>1</cp:revision>
  <dcterms:created xsi:type="dcterms:W3CDTF">2006-08-16T00:00:00Z</dcterms:created>
  <dcterms:modified xsi:type="dcterms:W3CDTF">2025-12-26T20:12:18Z</dcterms:modified>
  <dc:identifier>DAG7lDcQsrM</dc:identifier>
</cp:coreProperties>
</file>